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0" r:id="rId5"/>
    <p:sldId id="348" r:id="rId6"/>
    <p:sldId id="373" r:id="rId7"/>
    <p:sldId id="315" r:id="rId8"/>
    <p:sldId id="343" r:id="rId9"/>
    <p:sldId id="374" r:id="rId10"/>
    <p:sldId id="375" r:id="rId11"/>
    <p:sldId id="376" r:id="rId12"/>
    <p:sldId id="377" r:id="rId13"/>
    <p:sldId id="372" r:id="rId14"/>
    <p:sldId id="355" r:id="rId15"/>
    <p:sldId id="378" r:id="rId16"/>
    <p:sldId id="379" r:id="rId17"/>
    <p:sldId id="354" r:id="rId18"/>
    <p:sldId id="320" r:id="rId19"/>
    <p:sldId id="323" r:id="rId20"/>
    <p:sldId id="324" r:id="rId21"/>
    <p:sldId id="349" r:id="rId22"/>
    <p:sldId id="325" r:id="rId23"/>
    <p:sldId id="326" r:id="rId24"/>
    <p:sldId id="327" r:id="rId25"/>
    <p:sldId id="328" r:id="rId26"/>
    <p:sldId id="329" r:id="rId27"/>
    <p:sldId id="330" r:id="rId28"/>
    <p:sldId id="357" r:id="rId29"/>
    <p:sldId id="353" r:id="rId30"/>
    <p:sldId id="361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59" r:id="rId40"/>
    <p:sldId id="360" r:id="rId41"/>
    <p:sldId id="358" r:id="rId42"/>
    <p:sldId id="352" r:id="rId43"/>
    <p:sldId id="351" r:id="rId44"/>
    <p:sldId id="261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262" r:id="rId55"/>
    <p:sldId id="340" r:id="rId56"/>
    <p:sldId id="342" r:id="rId57"/>
    <p:sldId id="344" r:id="rId58"/>
    <p:sldId id="346" r:id="rId59"/>
    <p:sldId id="350" r:id="rId60"/>
    <p:sldId id="34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52" d="100"/>
          <a:sy n="52" d="100"/>
        </p:scale>
        <p:origin x="31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400" i="1" dirty="0"/>
              <a:t>“En particular, en Norteamérica y Europa, se ha mostrado que el uso de procedimientos automatizados mediante el uso de modelos de optimización para los procesos de planificación de distribución produce </a:t>
            </a:r>
            <a:r>
              <a:rPr lang="es-PE" sz="2400" b="1" i="1" dirty="0"/>
              <a:t>ahorros sustanciales </a:t>
            </a:r>
            <a:r>
              <a:rPr lang="es-PE" sz="2400" i="1" dirty="0"/>
              <a:t>(generalmente entre el 5% y 20%) </a:t>
            </a:r>
            <a:r>
              <a:rPr lang="es-PE" sz="2400" b="1" i="1" dirty="0"/>
              <a:t>en los costos totales de transporte</a:t>
            </a:r>
            <a:r>
              <a:rPr lang="es-PE" sz="2400" i="1" dirty="0"/>
              <a:t>” (</a:t>
            </a:r>
            <a:r>
              <a:rPr lang="es-PE" sz="2400" i="1" dirty="0" err="1"/>
              <a:t>Toth</a:t>
            </a:r>
            <a:r>
              <a:rPr lang="es-PE" sz="2400" i="1" dirty="0"/>
              <a:t> &amp; Vigo, 2002).</a:t>
            </a:r>
            <a:endParaRPr lang="en-US" sz="2400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42" y="4129548"/>
            <a:ext cx="6391713" cy="1104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43" y="5400981"/>
            <a:ext cx="6391713" cy="1151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142" y="4129548"/>
            <a:ext cx="6391713" cy="1104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142" y="5398148"/>
            <a:ext cx="6391713" cy="1151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A00F4-7F99-4B08-A502-E4A2F2648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446" y="4227351"/>
            <a:ext cx="3347104" cy="909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FD512C-EF31-4347-A395-B34C80CBC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892" y="5507171"/>
            <a:ext cx="3742212" cy="9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6B0F45-B959-4B46-B66F-D36EA8CDE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25" y="2180922"/>
            <a:ext cx="2600326" cy="3927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31A768-72BA-4188-8F81-ABAEADF8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65" y="2024275"/>
            <a:ext cx="3172983" cy="3952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59586C-AAA1-417C-A400-14C184FF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151" y="2218310"/>
            <a:ext cx="2801060" cy="39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BAC89D-5347-46A5-AB1D-975F568B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1" y="1753267"/>
            <a:ext cx="6342247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y resultados esperados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8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e implementar un </a:t>
            </a:r>
            <a:r>
              <a:rPr lang="es-PE" b="1" dirty="0"/>
              <a:t>programa lineal </a:t>
            </a:r>
            <a:r>
              <a:rPr lang="es-PE" dirty="0"/>
              <a:t>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Función objetivo, restricciones, variables de decisión, parámetros 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Estructuras de datos definidas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Diseño de la función de aptitud y operadores del algoritmo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Algoritmo genético implementado en un componente reutilizable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Diseñar e implementar un </a:t>
            </a:r>
            <a:r>
              <a:rPr lang="es-PE" b="1" dirty="0"/>
              <a:t>programa lineal </a:t>
            </a:r>
            <a:r>
              <a:rPr lang="es-PE" dirty="0"/>
              <a:t>a partir de la formulación del problema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Programa lineal implementado en un lenguaje de modelado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Componente de software que optimice el programa lineal mediante un </a:t>
            </a:r>
            <a:r>
              <a:rPr lang="es-PE" dirty="0" err="1"/>
              <a:t>solver</a:t>
            </a:r>
            <a:endParaRPr lang="es-PE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Generador aleatorio de casos de prueba de diferentes tamaños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Análisis de datos y desarrollo de un caso de prueba basado en un escenario real</a:t>
            </a:r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dirty="0"/>
              <a:t>Interfaz de usuario implementada y conteniendo los módulos del algoritmo genético y el programa lineal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5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Avance de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O1. Formulación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 y resultados esperados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Alcance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y resultados esperados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6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66B99D-3059-4D48-BF9B-3F28F7AD0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03" y="651028"/>
            <a:ext cx="8138193" cy="55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055D8D-D8A0-466C-83DA-A7E85558B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77" y="3429000"/>
            <a:ext cx="4392012" cy="165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9AA8B-4E2F-4101-80A8-9C6C04F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" y="826572"/>
            <a:ext cx="4461565" cy="2366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86D8A-CFA0-4AD1-9CBA-5494C1F8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62" y="447702"/>
            <a:ext cx="3996814" cy="2290355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50CCDEF-B02B-4E73-8360-4D98D20F3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62" y="3429000"/>
            <a:ext cx="3996814" cy="23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FC954-AD1E-4FF3-BFA2-8668A7BA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8" y="344557"/>
            <a:ext cx="4771103" cy="107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D1455-48D6-4E8B-BA90-36D75E29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49" y="1658980"/>
            <a:ext cx="4771102" cy="2212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1796DB-587B-444D-B980-D0E94564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" y="4355721"/>
            <a:ext cx="4173794" cy="210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DB593-43B2-44CF-9906-55397C51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29" y="3878131"/>
            <a:ext cx="3521134" cy="26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3F53-3F40-454F-B0F3-BE4225B8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" y="707922"/>
            <a:ext cx="5233084" cy="49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8D6A4-EA33-4559-8832-0A80FBC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90733"/>
            <a:ext cx="3885691" cy="228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FC796-4048-49FB-9E09-7EACAE61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68" y="556292"/>
            <a:ext cx="2071688" cy="159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9A0CA-03ED-41D2-A2FF-C0CB24F7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286" y="2151308"/>
            <a:ext cx="3012882" cy="10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23254-6BFB-4C33-9DF9-50314231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581541"/>
            <a:ext cx="5430100" cy="172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073CC-5DFF-4DBD-BBBD-0798BDE5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2614152"/>
            <a:ext cx="3709745" cy="387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42B75-A8A7-4CF3-A6D3-EB5FD971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6"/>
          <a:stretch/>
        </p:blipFill>
        <p:spPr>
          <a:xfrm>
            <a:off x="5732442" y="839638"/>
            <a:ext cx="3055219" cy="199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4356A-FDE5-4D13-872C-681C9ED4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21" y="3119283"/>
            <a:ext cx="3669920" cy="31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2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6C041-599B-46AE-A342-BFE2E498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" y="679655"/>
            <a:ext cx="4412830" cy="139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2062F-24A3-4B4A-A56A-9BF3AA9C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2" y="2519588"/>
            <a:ext cx="4402573" cy="90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18277-19CF-4A78-86DB-EF303595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0" y="3668114"/>
            <a:ext cx="4431890" cy="2235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B12A1-816F-40B8-A1D1-FB351C7A2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82" y="810005"/>
            <a:ext cx="3904983" cy="202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4A7E1-08C7-42AC-AE57-7285182F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98" y="2917878"/>
            <a:ext cx="3950754" cy="562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F0CFD-6DC7-40CE-B539-4B01FD9C0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698" y="3628857"/>
            <a:ext cx="3966288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BA73B-2E09-4C62-948D-9A724489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2" y="545286"/>
            <a:ext cx="7496755" cy="48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4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49750-51BB-4F6C-A481-37E8440E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5" y="737419"/>
            <a:ext cx="4084811" cy="5383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E1D56-04BC-4D47-ACD0-296BDC36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26" y="832362"/>
            <a:ext cx="4461443" cy="178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9184-C006-4685-A9E3-B1C65F40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26" y="2712782"/>
            <a:ext cx="4277032" cy="19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78BCB-ADCA-4E57-AAAB-EBF574CA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7" y="353961"/>
            <a:ext cx="7326053" cy="5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E0C0FF-E903-4C9A-BF21-2812B99ED181}"/>
              </a:ext>
            </a:extLst>
          </p:cNvPr>
          <p:cNvSpPr/>
          <p:nvPr/>
        </p:nvSpPr>
        <p:spPr>
          <a:xfrm>
            <a:off x="1563329" y="1629697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BC4A5-388B-4F65-835B-E31051B66287}"/>
              </a:ext>
            </a:extLst>
          </p:cNvPr>
          <p:cNvSpPr/>
          <p:nvPr/>
        </p:nvSpPr>
        <p:spPr>
          <a:xfrm>
            <a:off x="1563329" y="3802626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39C3B4-9589-426B-AED4-8377BAB92CE1}"/>
              </a:ext>
            </a:extLst>
          </p:cNvPr>
          <p:cNvSpPr/>
          <p:nvPr/>
        </p:nvSpPr>
        <p:spPr>
          <a:xfrm>
            <a:off x="7305367" y="1516626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9E4F8A-C4EB-40D3-A270-C839847A1F20}"/>
              </a:ext>
            </a:extLst>
          </p:cNvPr>
          <p:cNvSpPr/>
          <p:nvPr/>
        </p:nvSpPr>
        <p:spPr>
          <a:xfrm>
            <a:off x="7305367" y="4175022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897DB0-D195-4BF3-B874-4FB750AE7F0C}"/>
              </a:ext>
            </a:extLst>
          </p:cNvPr>
          <p:cNvSpPr/>
          <p:nvPr/>
        </p:nvSpPr>
        <p:spPr>
          <a:xfrm>
            <a:off x="3556820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7381B2-EADB-4D0C-A8BA-84A382C0BAED}"/>
              </a:ext>
            </a:extLst>
          </p:cNvPr>
          <p:cNvSpPr/>
          <p:nvPr/>
        </p:nvSpPr>
        <p:spPr>
          <a:xfrm>
            <a:off x="3556820" y="3569111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E923E5-85C0-4FB6-9DEA-842937EC556F}"/>
              </a:ext>
            </a:extLst>
          </p:cNvPr>
          <p:cNvSpPr/>
          <p:nvPr/>
        </p:nvSpPr>
        <p:spPr>
          <a:xfrm>
            <a:off x="5311876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808210-0C19-4BF7-98B8-962B80DF6E3A}"/>
              </a:ext>
            </a:extLst>
          </p:cNvPr>
          <p:cNvSpPr/>
          <p:nvPr/>
        </p:nvSpPr>
        <p:spPr>
          <a:xfrm>
            <a:off x="5311876" y="3593078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25B0B-308E-49A8-BE95-974202309736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2330245" y="2002094"/>
            <a:ext cx="1226575" cy="5420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729CB8-1EF1-43B8-ABDB-435220B23D78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330245" y="3941507"/>
            <a:ext cx="1272049" cy="233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710359-C282-4DE3-A090-89C61FDA998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323736" y="2544097"/>
            <a:ext cx="9881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8A669-873F-4DA2-909A-FAAEDD8FE313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323736" y="3941508"/>
            <a:ext cx="988140" cy="239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52AD74-FE1C-4B4A-B3ED-5B7FB7360EBC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6078792" y="1889023"/>
            <a:ext cx="1226575" cy="6550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8E3AE-3CC2-415B-82B7-1E47F91F442E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6078792" y="3965475"/>
            <a:ext cx="1338887" cy="3186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C9A9F0-A965-4701-8022-F0D0BF6F13FE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4211424" y="2807421"/>
            <a:ext cx="1212764" cy="894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F5D827-C16E-486E-9EED-586AB398B22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4211424" y="2807421"/>
            <a:ext cx="1212764" cy="8707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52434B-0791-4844-B426-E0D9E5FC843E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5966480" y="2807421"/>
            <a:ext cx="1451199" cy="14766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187F59-1D79-4655-AB39-6A09DA193490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5966480" y="2152347"/>
            <a:ext cx="1451199" cy="1549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636A6-39E2-4702-A940-848B94A7A941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>
          <a:xfrm>
            <a:off x="2217933" y="2265418"/>
            <a:ext cx="1451199" cy="14127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CE73B2-8558-4D88-AA9F-E683D1B87B19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2217933" y="2807421"/>
            <a:ext cx="1451199" cy="1104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83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5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4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 </a:t>
            </a:r>
            <a:r>
              <a:rPr lang="es-PE" sz="2400" i="1" dirty="0"/>
              <a:t>“Las </a:t>
            </a:r>
            <a:r>
              <a:rPr lang="es-PE" sz="2400" b="1" i="1" dirty="0"/>
              <a:t>necesidades diferenciadas </a:t>
            </a:r>
            <a:r>
              <a:rPr lang="es-PE" sz="2400" i="1" dirty="0"/>
              <a:t>entre los damnificados de la costa y de la sierra resultaron evidentes durante la fase de emergencia: mientras los primeros esperaban ayuda en alimentos, abrigo y techo, los segundos solicitaban principalmente herramientas manuales para reconstruir sus canales de regadío colapsado. (INDECI, 2008)”</a:t>
            </a:r>
            <a:endParaRPr lang="en-US" sz="2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2DDC9E-8BE6-40C6-BEB2-8E410882FA89}"/>
              </a:ext>
            </a:extLst>
          </p:cNvPr>
          <p:cNvSpPr txBox="1">
            <a:spLocks/>
          </p:cNvSpPr>
          <p:nvPr/>
        </p:nvSpPr>
        <p:spPr>
          <a:xfrm>
            <a:off x="628650" y="4282792"/>
            <a:ext cx="7886700" cy="2252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sz="2400" i="1" dirty="0"/>
              <a:t>“La gente se queja de que </a:t>
            </a:r>
            <a:r>
              <a:rPr lang="es-PE" sz="2400" b="1" i="1" dirty="0"/>
              <a:t>no está llegando la ayuda</a:t>
            </a:r>
            <a:r>
              <a:rPr lang="es-PE" sz="2400" i="1" dirty="0"/>
              <a:t>, por eso no hay seguridad. Lo contado por el director de un hospital de Chincha parece confirmar su dicho. Según el médico Jorge </a:t>
            </a:r>
            <a:r>
              <a:rPr lang="es-PE" sz="2400" i="1" dirty="0" err="1"/>
              <a:t>Parrera</a:t>
            </a:r>
            <a:r>
              <a:rPr lang="es-PE" sz="2400" i="1" dirty="0"/>
              <a:t>, el centro de salud que dirige fue atacado por varios civiles que pensaban que ahí se estaban guardando los alimentos que debían ser distribuidos. (La Jornada, 2007)”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455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70" y="2547463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/>
          </a:bodyPr>
          <a:lstStyle/>
          <a:p>
            <a:pPr algn="ctr"/>
            <a:r>
              <a:rPr lang="es-PE" sz="4000" dirty="0"/>
              <a:t>Logística humanitaria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64C59-1E2B-4E64-AEB1-EC0A9E9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5" y="606256"/>
            <a:ext cx="4297310" cy="56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98A56-E99E-43C3-9342-2A65A994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53" y="3038949"/>
            <a:ext cx="1532364" cy="137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842AF-952F-45C8-BB5F-B0CF6F5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79" y="3173107"/>
            <a:ext cx="1624147" cy="117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A166-C9A3-4CB1-BBAF-B4566D0F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30" y="1940362"/>
            <a:ext cx="1223929" cy="109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7AACD-F901-4C25-A8A0-A42359E8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8" y="5206609"/>
            <a:ext cx="1008382" cy="902056"/>
          </a:xfrm>
          <a:prstGeom prst="rect">
            <a:avLst/>
          </a:prstGeom>
        </p:spPr>
      </p:pic>
      <p:pic>
        <p:nvPicPr>
          <p:cNvPr id="14" name="Picture 2" descr="Resultado de imagen para money symbol">
            <a:extLst>
              <a:ext uri="{FF2B5EF4-FFF2-40B4-BE49-F238E27FC236}">
                <a16:creationId xmlns:a16="http://schemas.microsoft.com/office/drawing/2014/main" id="{B6E6488F-A0C5-4A5D-9485-C235250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24" y="5326596"/>
            <a:ext cx="454102" cy="6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greater than symbol">
            <a:extLst>
              <a:ext uri="{FF2B5EF4-FFF2-40B4-BE49-F238E27FC236}">
                <a16:creationId xmlns:a16="http://schemas.microsoft.com/office/drawing/2014/main" id="{421DC676-884D-4FE6-A40E-F9A39A88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00" y="5379544"/>
            <a:ext cx="556185" cy="5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2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400" i="1" dirty="0"/>
              <a:t>“En particular, en Norteamérica y Europa, se ha mostrado que el uso de procedimientos automatizados mediante el uso de modelos de optimización para los procesos de planificación de distribución produce </a:t>
            </a:r>
            <a:r>
              <a:rPr lang="es-PE" sz="2400" b="1" i="1" dirty="0"/>
              <a:t>ahorros sustanciales </a:t>
            </a:r>
            <a:r>
              <a:rPr lang="es-PE" sz="2400" i="1" dirty="0"/>
              <a:t>(generalmente entre el 5% y 20%) </a:t>
            </a:r>
            <a:r>
              <a:rPr lang="es-PE" sz="2400" b="1" i="1" dirty="0"/>
              <a:t>en los costos totales de transporte</a:t>
            </a:r>
            <a:r>
              <a:rPr lang="es-PE" sz="2400" i="1" dirty="0"/>
              <a:t>” (</a:t>
            </a:r>
            <a:r>
              <a:rPr lang="es-PE" sz="2400" i="1" dirty="0" err="1"/>
              <a:t>Toth</a:t>
            </a:r>
            <a:r>
              <a:rPr lang="es-PE" sz="2400" i="1" dirty="0"/>
              <a:t> &amp; Vigo, 2002).</a:t>
            </a:r>
            <a:endParaRPr lang="en-US" sz="2400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42" y="4129548"/>
            <a:ext cx="6391713" cy="1104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43" y="5400981"/>
            <a:ext cx="6391713" cy="11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1094</TotalTime>
  <Words>1559</Words>
  <Application>Microsoft Office PowerPoint</Application>
  <PresentationFormat>On-screen Show (4:3)</PresentationFormat>
  <Paragraphs>308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El terremoto de Pisco (2007)</vt:lpstr>
      <vt:lpstr>¿Cómo distribuir la ayuda de forma más eficiente?</vt:lpstr>
      <vt:lpstr>Logística humanitaria</vt:lpstr>
      <vt:lpstr>Modelos de optimización</vt:lpstr>
      <vt:lpstr>Modelos de optimización</vt:lpstr>
      <vt:lpstr>Modelos de optimización</vt:lpstr>
      <vt:lpstr>Modelos de optimización</vt:lpstr>
      <vt:lpstr>Objetivos y resultados esperados</vt:lpstr>
      <vt:lpstr>Objetivos específicos</vt:lpstr>
      <vt:lpstr>Resultados esperados</vt:lpstr>
      <vt:lpstr>Resultados esperados</vt:lpstr>
      <vt:lpstr>Avance de resultados</vt:lpstr>
      <vt:lpstr>O1. Formulación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Objetivos y resultados esperados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Próximos pasos</vt:lpstr>
      <vt:lpstr>Próximos pasos</vt:lpstr>
      <vt:lpstr>Próximos pasos</vt:lpstr>
      <vt:lpstr>Próximos pasos</vt:lpstr>
      <vt:lpstr>Referencias</vt:lpstr>
      <vt:lpstr>Objetivos Específicos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94</cp:revision>
  <dcterms:created xsi:type="dcterms:W3CDTF">2017-07-06T05:23:08Z</dcterms:created>
  <dcterms:modified xsi:type="dcterms:W3CDTF">2018-04-16T17:19:38Z</dcterms:modified>
</cp:coreProperties>
</file>